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Work Sans Medium"/>
      <p:regular r:id="rId13"/>
      <p:bold r:id="rId14"/>
      <p:italic r:id="rId15"/>
      <p:boldItalic r:id="rId16"/>
    </p:embeddedFont>
    <p:embeddedFont>
      <p:font typeface="Work Sans"/>
      <p:regular r:id="rId17"/>
      <p:bold r:id="rId18"/>
      <p:italic r:id="rId19"/>
      <p:boldItalic r:id="rId20"/>
    </p:embeddedFont>
    <p:embeddedFont>
      <p:font typeface="Familjen Grotesk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Italic.fntdata"/><Relationship Id="rId22" Type="http://schemas.openxmlformats.org/officeDocument/2006/relationships/font" Target="fonts/FamiljenGrotesk-bold.fntdata"/><Relationship Id="rId21" Type="http://schemas.openxmlformats.org/officeDocument/2006/relationships/font" Target="fonts/FamiljenGrotesk-regular.fntdata"/><Relationship Id="rId24" Type="http://schemas.openxmlformats.org/officeDocument/2006/relationships/font" Target="fonts/FamiljenGrotesk-boldItalic.fntdata"/><Relationship Id="rId23" Type="http://schemas.openxmlformats.org/officeDocument/2006/relationships/font" Target="fonts/FamiljenGrotesk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WorkSansMedium-regular.fntdata"/><Relationship Id="rId12" Type="http://schemas.openxmlformats.org/officeDocument/2006/relationships/slide" Target="slides/slide7.xml"/><Relationship Id="rId15" Type="http://schemas.openxmlformats.org/officeDocument/2006/relationships/font" Target="fonts/WorkSansMedium-italic.fntdata"/><Relationship Id="rId14" Type="http://schemas.openxmlformats.org/officeDocument/2006/relationships/font" Target="fonts/WorkSansMedium-bold.fntdata"/><Relationship Id="rId17" Type="http://schemas.openxmlformats.org/officeDocument/2006/relationships/font" Target="fonts/WorkSans-regular.fntdata"/><Relationship Id="rId16" Type="http://schemas.openxmlformats.org/officeDocument/2006/relationships/font" Target="fonts/WorkSansMedium-boldItalic.fntdata"/><Relationship Id="rId19" Type="http://schemas.openxmlformats.org/officeDocument/2006/relationships/font" Target="fonts/WorkSans-italic.fntdata"/><Relationship Id="rId18" Type="http://schemas.openxmlformats.org/officeDocument/2006/relationships/font" Target="fonts/Work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ee66b54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ee66b54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ee66b5482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ee66b548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ee66b54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ee66b54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ee66b54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ee66b54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table provided by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 to add a column for velocity squared and r in km for units to cancel out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ee66b548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ee66b548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ee66b54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ee66b54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provide the answer we wanted since they provided the average velocity or radius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beb805f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beb805f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2" name="Google Shape;132;p2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9" name="Google Shape;139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45" name="Google Shape;145;p2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52" name="Google Shape;152;p2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2" name="Google Shape;172;p26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0" name="Google Shape;180;p2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4" name="Google Shape;194;p2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03" name="Google Shape;2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12" name="Google Shape;212;p3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16" name="Google Shape;216;p3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0" name="Google Shape;22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3" name="Google Shape;233;p3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43" name="Google Shape;243;p33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4" name="Google Shape;254;p3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4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9" name="Google Shape;269;p3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6" name="Google Shape;276;p3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7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3" name="Google Shape;293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PROJECT: </a:t>
            </a:r>
            <a:endParaRPr/>
          </a:p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Attempting to Calculate the Mass of a Supermassive Black Hole</a:t>
            </a:r>
            <a:endParaRPr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 txBox="1"/>
          <p:nvPr>
            <p:ph idx="3" type="subTitle"/>
          </p:nvPr>
        </p:nvSpPr>
        <p:spPr>
          <a:xfrm>
            <a:off x="234976" y="4492000"/>
            <a:ext cx="2843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By: Elaina Sadler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 rotWithShape="1">
          <a:blip r:embed="rId3">
            <a:alphaModFix/>
          </a:blip>
          <a:srcRect b="20790" l="0" r="0" t="23872"/>
          <a:stretch/>
        </p:blipFill>
        <p:spPr>
          <a:xfrm>
            <a:off x="0" y="2299450"/>
            <a:ext cx="9144000" cy="28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>
            <p:ph type="title"/>
          </p:nvPr>
        </p:nvSpPr>
        <p:spPr>
          <a:xfrm>
            <a:off x="228600" y="224775"/>
            <a:ext cx="8686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is a Supermassive Black Hole?</a:t>
            </a:r>
            <a:endParaRPr sz="3500"/>
          </a:p>
        </p:txBody>
      </p:sp>
      <p:sp>
        <p:nvSpPr>
          <p:cNvPr id="313" name="Google Shape;313;p40"/>
          <p:cNvSpPr txBox="1"/>
          <p:nvPr/>
        </p:nvSpPr>
        <p:spPr>
          <a:xfrm>
            <a:off x="323550" y="750675"/>
            <a:ext cx="84969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-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Massive astronomical object where gravity is so strong that even light 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cannot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escape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-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ass ranging from hundreds of thousands to billions of times that of our Sun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-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Typically found at the center of large galaxies, including our Milky Way: 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Sagittarius A*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/>
          <p:nvPr/>
        </p:nvSpPr>
        <p:spPr>
          <a:xfrm>
            <a:off x="-151762" y="1071275"/>
            <a:ext cx="9312000" cy="9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0" r="0" t="13412"/>
          <a:stretch/>
        </p:blipFill>
        <p:spPr>
          <a:xfrm>
            <a:off x="-16237" y="-44825"/>
            <a:ext cx="9311999" cy="198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112050" y="2129125"/>
            <a:ext cx="4280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I Used:</a:t>
            </a:r>
            <a:endParaRPr sz="2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520800" y="2667000"/>
            <a:ext cx="81024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Paper took data from 85 cool stars from the central parsec of the Galaxy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The data has much smaller errors than than those previously obtained with proper-motion or other radial velocity measurements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Some of the data had already been reduced to include only the stars with high-quality spectra as well as only the cool-star orbits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Said that there were “no large systematic errors in the absolute velocity calibration”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 extra filtering needed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/>
          <p:nvPr/>
        </p:nvSpPr>
        <p:spPr>
          <a:xfrm>
            <a:off x="3899650" y="168100"/>
            <a:ext cx="1098300" cy="15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0" y="598721"/>
            <a:ext cx="8542701" cy="442353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100825" y="0"/>
            <a:ext cx="44712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Provided from Source:</a:t>
            </a:r>
            <a:endParaRPr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189401" y="8783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Kepler’s Third Law</a:t>
            </a:r>
            <a:endParaRPr sz="4500"/>
          </a:p>
        </p:txBody>
      </p:sp>
      <p:sp>
        <p:nvSpPr>
          <p:cNvPr id="334" name="Google Shape;334;p43"/>
          <p:cNvSpPr txBox="1"/>
          <p:nvPr>
            <p:ph idx="3" type="subTitle"/>
          </p:nvPr>
        </p:nvSpPr>
        <p:spPr>
          <a:xfrm>
            <a:off x="228600" y="1795075"/>
            <a:ext cx="36711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Equation: </a:t>
            </a:r>
            <a:r>
              <a:rPr b="1" lang="en" sz="2500"/>
              <a:t>M = (rv</a:t>
            </a:r>
            <a:r>
              <a:rPr b="1" baseline="30000" lang="en" sz="2500"/>
              <a:t>2</a:t>
            </a:r>
            <a:r>
              <a:rPr b="1" lang="en" sz="2500"/>
              <a:t>)/G</a:t>
            </a:r>
            <a:endParaRPr b="1" sz="2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 = Mass of Black Hole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 = Orbital Radius of Star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</a:t>
            </a:r>
            <a:r>
              <a:rPr baseline="30000" lang="en" sz="1500"/>
              <a:t>2</a:t>
            </a:r>
            <a:r>
              <a:rPr lang="en" sz="1500"/>
              <a:t> = Orbital Velocity of Star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 = Gravitational Constant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335" name="Google Shape;335;p43"/>
          <p:cNvSpPr/>
          <p:nvPr/>
        </p:nvSpPr>
        <p:spPr>
          <a:xfrm>
            <a:off x="3899650" y="168100"/>
            <a:ext cx="1098300" cy="15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6" name="Google Shape;336;p43"/>
          <p:cNvSpPr txBox="1"/>
          <p:nvPr>
            <p:ph idx="3" type="subTitle"/>
          </p:nvPr>
        </p:nvSpPr>
        <p:spPr>
          <a:xfrm>
            <a:off x="3996325" y="3348200"/>
            <a:ext cx="3671100" cy="31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M = (v</a:t>
            </a:r>
            <a:r>
              <a:rPr baseline="30000" lang="en" sz="2500"/>
              <a:t>2</a:t>
            </a:r>
            <a:r>
              <a:rPr lang="en" sz="2500"/>
              <a:t>/G)r</a:t>
            </a:r>
            <a:endParaRPr sz="2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2.</a:t>
            </a:r>
            <a:r>
              <a:rPr lang="en" sz="2500"/>
              <a:t> </a:t>
            </a:r>
            <a:r>
              <a:rPr lang="en" sz="2500"/>
              <a:t>M = (r/G)</a:t>
            </a:r>
            <a:r>
              <a:rPr lang="en" sz="2500"/>
              <a:t>v</a:t>
            </a:r>
            <a:r>
              <a:rPr baseline="30000" lang="en" sz="2500"/>
              <a:t>2</a:t>
            </a:r>
            <a:endParaRPr baseline="30000" sz="25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3.</a:t>
            </a:r>
            <a:r>
              <a:rPr lang="en" sz="2500"/>
              <a:t> </a:t>
            </a:r>
            <a:r>
              <a:rPr lang="en" sz="2500"/>
              <a:t>v</a:t>
            </a:r>
            <a:r>
              <a:rPr baseline="30000" lang="en" sz="2500"/>
              <a:t>2</a:t>
            </a:r>
            <a:r>
              <a:rPr lang="en" sz="2500"/>
              <a:t> = MG/r</a:t>
            </a:r>
            <a:endParaRPr sz="2500"/>
          </a:p>
        </p:txBody>
      </p:sp>
      <p:pic>
        <p:nvPicPr>
          <p:cNvPr id="337" name="Google Shape;337;p43"/>
          <p:cNvPicPr preferRelativeResize="0"/>
          <p:nvPr/>
        </p:nvPicPr>
        <p:blipFill rotWithShape="1">
          <a:blip r:embed="rId3">
            <a:alphaModFix/>
          </a:blip>
          <a:srcRect b="0" l="30880" r="28825" t="0"/>
          <a:stretch/>
        </p:blipFill>
        <p:spPr>
          <a:xfrm rot="5400000">
            <a:off x="5735862" y="-193412"/>
            <a:ext cx="2589426" cy="36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30" y="178650"/>
            <a:ext cx="8031334" cy="2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25" y="2637918"/>
            <a:ext cx="8031350" cy="231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/>
        </p:nvSpPr>
        <p:spPr>
          <a:xfrm>
            <a:off x="112050" y="3805525"/>
            <a:ext cx="42807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Final Graph: v</a:t>
            </a:r>
            <a:r>
              <a:rPr baseline="30000" lang="en" sz="2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2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= MG(1/r)</a:t>
            </a:r>
            <a:endParaRPr sz="2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278650" y="4240325"/>
            <a:ext cx="81024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1/Radius (x Data), Velocity Squared (y Data)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Slope = M(G) = 9601975.416076401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 = Mass of 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upermassive 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lack 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ole = 1.4386e26 kg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" y="152400"/>
            <a:ext cx="8862403" cy="36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